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5" autoAdjust="0"/>
    <p:restoredTop sz="93922" autoAdjust="0"/>
  </p:normalViewPr>
  <p:slideViewPr>
    <p:cSldViewPr snapToGrid="0">
      <p:cViewPr varScale="1">
        <p:scale>
          <a:sx n="58" d="100"/>
          <a:sy n="58" d="100"/>
        </p:scale>
        <p:origin x="912" y="40"/>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1</c:v>
                </c:pt>
                <c:pt idx="2">
                  <c:v>0</c:v>
                </c:pt>
                <c:pt idx="3">
                  <c:v>46</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Sheet1!$B$2:$B$6</c:f>
              <c:numCache>
                <c:formatCode>0.0</c:formatCode>
                <c:ptCount val="5"/>
                <c:pt idx="0">
                  <c:v>8.6</c:v>
                </c:pt>
                <c:pt idx="1">
                  <c:v>7.5</c:v>
                </c:pt>
                <c:pt idx="2">
                  <c:v>7.5</c:v>
                </c:pt>
                <c:pt idx="3">
                  <c:v>7.4</c:v>
                </c:pt>
                <c:pt idx="4">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Royal Surrey NHS Foundation Trust</c:v>
                </c:pt>
                <c:pt idx="3">
                  <c:v>Buckinghamshire Healthcare NHS Trust</c:v>
                </c:pt>
                <c:pt idx="4">
                  <c:v>Royal Berkshire NHS Foundation Trust</c:v>
                </c:pt>
              </c:strCache>
            </c:strRef>
          </c:cat>
          <c:val>
            <c:numRef>
              <c:f>Sheet1!$C$2:$C$6</c:f>
              <c:numCache>
                <c:formatCode>0.0</c:formatCode>
                <c:ptCount val="5"/>
                <c:pt idx="0">
                  <c:v>1.4000000000000004</c:v>
                </c:pt>
                <c:pt idx="1">
                  <c:v>2.5</c:v>
                </c:pt>
                <c:pt idx="2">
                  <c:v>2.5</c:v>
                </c:pt>
                <c:pt idx="3">
                  <c:v>2.5999999999999996</c:v>
                </c:pt>
                <c:pt idx="4">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Sheet1!$B$2:$B$6</c:f>
              <c:numCache>
                <c:formatCode>0.0</c:formatCode>
                <c:ptCount val="5"/>
                <c:pt idx="0">
                  <c:v>6.6</c:v>
                </c:pt>
                <c:pt idx="1">
                  <c:v>6.8</c:v>
                </c:pt>
                <c:pt idx="2">
                  <c:v>7</c:v>
                </c:pt>
                <c:pt idx="3">
                  <c:v>7</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Ashford and St Peter's Hospitals NHS Foundation Trust</c:v>
                </c:pt>
              </c:strCache>
            </c:strRef>
          </c:cat>
          <c:val>
            <c:numRef>
              <c:f>Sheet1!$C$2:$C$6</c:f>
              <c:numCache>
                <c:formatCode>0.0</c:formatCode>
                <c:ptCount val="5"/>
                <c:pt idx="0">
                  <c:v>3.4000000000000004</c:v>
                </c:pt>
                <c:pt idx="1">
                  <c:v>3.2</c:v>
                </c:pt>
                <c:pt idx="2">
                  <c:v>3</c:v>
                </c:pt>
                <c:pt idx="3">
                  <c:v>3</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0.17660089855499983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9.1644999999999754E-2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0.9567540000000001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9.1644999999999754E-2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0.32871900000000043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0.63644100000000048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6.9420919999999997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0.17493517342529952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9.1874000000000677E-2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0.95914599999999961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9.1872999999999649E-2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0.32954099999999986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0.8635900000000003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7.1874659999999997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1.5028610000000002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0.43470799999999965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0.12119299999999988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1.2652420000000006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0.12119299999999988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0.43470799999999876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7.0506000000001734E-2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8.4869769999999995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8.7299999999999933E-2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0.34703799999999951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9.6751000000000253E-2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1.0100709999999999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9.6752000000000393E-2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0.34703700000000026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0.58738099999999971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6.8143649999999996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0.10226800000000047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0.3526239999999996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9.8308000000000284E-2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1.0263300000000006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9.8308999999998647E-2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0.35262400000000049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0.74018900000000087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7.8486840000000004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6.6922999999999178E-2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0.14852899999999991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4.1408000000000555E-2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0.43230100000000071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4.1407999999998779E-2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0.14852899999999991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0.14312800000000081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8.8030530000000002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6</c:v>
                </c:pt>
                <c:pt idx="1">
                  <c:v>34</c:v>
                </c:pt>
                <c:pt idx="2">
                  <c:v>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6.3502999999999865E-2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0.33768699999999985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9.4145000000000145E-2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0.98285599999999995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9.4144000000000005E-2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0.33768699999999985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0.72575500000000037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4.7236580000000004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0.31212899999999966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0.34860500000000005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9.7189000000000192E-2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1.0146350000000002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9.7188000000000052E-2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0.34860599999999931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0.84675200000000039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6.300357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0.37903398525759968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0.15284000000000031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1.5956209999999995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0.15283900000000017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0.54821899999999957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0.67886100000000127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7.5634379999999997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0.77391399999999955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0.44590200000000024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0.12431400000000004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1.297822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0.12431400000000004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0.44590200000000024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0.28110399999999913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7.5960409999999996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1.0560360000000002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0.46947000000000028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0.130884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1.3664169999999993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0.130884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0.46947000000000028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0.71914100000000047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5.6883350000000004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Q13. Did you get enough help from staff to eat your meals?</c:v>
                </c:pt>
                <c:pt idx="1">
                  <c:v>The hospital and ward Q4. Did you get help from staff to keep in touch with your family and friends?</c:v>
                </c:pt>
                <c:pt idx="2">
                  <c:v>The hospital and ward Q10. If you brought medication with you to hospital, were you able to take it when you needed to?</c:v>
                </c:pt>
                <c:pt idx="3">
                  <c:v>The hospital and ward Q5. Were you ever prevented from sleeping at night by noise from staff?</c:v>
                </c:pt>
                <c:pt idx="4">
                  <c:v>The hospital and ward Q9. Did you get enough help from staff to wash or keep yourself clean?</c:v>
                </c:pt>
              </c:strCache>
            </c:strRef>
          </c:cat>
          <c:val>
            <c:numRef>
              <c:f>Sheet1!$B$2:$B$6</c:f>
              <c:numCache>
                <c:formatCode>0.0</c:formatCode>
                <c:ptCount val="5"/>
                <c:pt idx="0">
                  <c:v>7.9</c:v>
                </c:pt>
                <c:pt idx="1">
                  <c:v>8.1</c:v>
                </c:pt>
                <c:pt idx="2">
                  <c:v>8.4</c:v>
                </c:pt>
                <c:pt idx="3">
                  <c:v>8.4</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Q13. Did you get enough help from staff to eat your meals?</c:v>
                </c:pt>
                <c:pt idx="1">
                  <c:v>The hospital and ward Q4. Did you get help from staff to keep in touch with your family and friends?</c:v>
                </c:pt>
                <c:pt idx="2">
                  <c:v>The hospital and ward Q10. If you brought medication with you to hospital, were you able to take it when you needed to?</c:v>
                </c:pt>
                <c:pt idx="3">
                  <c:v>The hospital and ward Q5. Were you ever prevented from sleeping at night by noise from staff?</c:v>
                </c:pt>
                <c:pt idx="4">
                  <c:v>The hospital and ward Q9. Did you get enough help from staff to wash or keep yourself clean?</c:v>
                </c:pt>
              </c:strCache>
            </c:strRef>
          </c:cat>
          <c:val>
            <c:numRef>
              <c:f>Sheet1!$C$2:$C$6</c:f>
              <c:numCache>
                <c:formatCode>0.0</c:formatCode>
                <c:ptCount val="5"/>
                <c:pt idx="0">
                  <c:v>7.5</c:v>
                </c:pt>
                <c:pt idx="1">
                  <c:v>7.7</c:v>
                </c:pt>
                <c:pt idx="2">
                  <c:v>8.1</c:v>
                </c:pt>
                <c:pt idx="3">
                  <c:v>8.1</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Your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Your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Your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Your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Your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Your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Your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University Healthcare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East Lancashire Hospitals NHS Trust</c:v>
                </c:pt>
                <c:pt idx="90">
                  <c:v>Worcestershire Acute Hospitals NHS Trust</c:v>
                </c:pt>
                <c:pt idx="91">
                  <c:v>Blackpool Teaching Hospitals NHS Foundation Trust</c:v>
                </c:pt>
                <c:pt idx="92">
                  <c:v>West Hertfordshire Teaching Hospitals NHS Trust</c:v>
                </c:pt>
                <c:pt idx="93">
                  <c:v>Northern Devon Healthcare NHS Trust</c:v>
                </c:pt>
                <c:pt idx="94">
                  <c:v>Your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Teaching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Healthcare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1.5461198926296</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Sheet1!$B$2:$B$6</c:f>
              <c:numCache>
                <c:formatCode>0.0</c:formatCode>
                <c:ptCount val="5"/>
                <c:pt idx="0">
                  <c:v>2.7</c:v>
                </c:pt>
                <c:pt idx="1">
                  <c:v>2.4</c:v>
                </c:pt>
                <c:pt idx="2">
                  <c:v>1.9</c:v>
                </c:pt>
                <c:pt idx="3">
                  <c:v>1.8</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Isle of Wight NHS Trust</c:v>
                </c:pt>
                <c:pt idx="3">
                  <c:v>Royal Berkshire NHS Foundation Trust</c:v>
                </c:pt>
                <c:pt idx="4">
                  <c:v>Frimley Health NHS Foundation Trust</c:v>
                </c:pt>
              </c:strCache>
            </c:strRef>
          </c:cat>
          <c:val>
            <c:numRef>
              <c:f>Sheet1!$C$2:$C$6</c:f>
              <c:numCache>
                <c:formatCode>0.0</c:formatCode>
                <c:ptCount val="5"/>
                <c:pt idx="0">
                  <c:v>7.3</c:v>
                </c:pt>
                <c:pt idx="1">
                  <c:v>7.6</c:v>
                </c:pt>
                <c:pt idx="2">
                  <c:v>8.1</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Sheet1!$B$2:$B$6</c:f>
              <c:numCache>
                <c:formatCode>0.0</c:formatCode>
                <c:ptCount val="5"/>
                <c:pt idx="0">
                  <c:v>0.7</c:v>
                </c:pt>
                <c:pt idx="1">
                  <c:v>0.7</c:v>
                </c:pt>
                <c:pt idx="2">
                  <c:v>0.9</c:v>
                </c:pt>
                <c:pt idx="3">
                  <c:v>1</c:v>
                </c:pt>
                <c:pt idx="4">
                  <c:v>1.1000000000000001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Buckinghamshire Healthcare NHS Trust</c:v>
                </c:pt>
                <c:pt idx="2">
                  <c:v>Dartford and Gravesham NHS Trust</c:v>
                </c:pt>
                <c:pt idx="3">
                  <c:v>Ashford and St Peter's Hospitals NHS Foundation Trust</c:v>
                </c:pt>
                <c:pt idx="4">
                  <c:v>Portsmouth Hospitals University NHS Trust</c:v>
                </c:pt>
              </c:strCache>
            </c:strRef>
          </c:cat>
          <c:val>
            <c:numRef>
              <c:f>Sheet1!$C$2:$C$6</c:f>
              <c:numCache>
                <c:formatCode>0.0</c:formatCode>
                <c:ptCount val="5"/>
                <c:pt idx="0">
                  <c:v>9.3000000000000007</c:v>
                </c:pt>
                <c:pt idx="1">
                  <c:v>9.3000000000000007</c:v>
                </c:pt>
                <c:pt idx="2">
                  <c:v>9.1</c:v>
                </c:pt>
                <c:pt idx="3">
                  <c:v>9</c:v>
                </c:pt>
                <c:pt idx="4">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5.5897557190600022E-2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0.13253899999999996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1.383686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0.13253800000000027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0.47540299999999958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0.7635080000000003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1.5461199999999999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Your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Your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Your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Your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Your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Your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Your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Teaching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Healthcare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East Lancashire Hospitals NHS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Teaching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Your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University Healthcare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9.1875988020165096</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The hospital and ward Q5. Were you ever prevented from sleeping at night by noise from other patients?</c:v>
                </c:pt>
                <c:pt idx="1">
                  <c:v>Leaving hospital Q46. After leaving hospital, did you get enough support from health or social care services to help you recover or manage your condition?</c:v>
                </c:pt>
                <c:pt idx="2">
                  <c:v>Operations and procedures Q32. Beforehand, how well did hospital staff answer your questions about the operations or procedures?</c:v>
                </c:pt>
                <c:pt idx="3">
                  <c:v>Operations and procedures Q33. Beforehand, how well did hospital staff explain how you might feel after you had the operations or procedures?</c:v>
                </c:pt>
                <c:pt idx="4">
                  <c:v>Operations and procedures Q34. After the operations or procedures, how well did hospital staff explain how the operation or procedure had gone?</c:v>
                </c:pt>
              </c:strCache>
            </c:strRef>
          </c:cat>
          <c:val>
            <c:numRef>
              <c:f>Sheet1!$B$2:$B$6</c:f>
              <c:numCache>
                <c:formatCode>0.0</c:formatCode>
                <c:ptCount val="5"/>
                <c:pt idx="0">
                  <c:v>5.3</c:v>
                </c:pt>
                <c:pt idx="1">
                  <c:v>5.7</c:v>
                </c:pt>
                <c:pt idx="2">
                  <c:v>8.4</c:v>
                </c:pt>
                <c:pt idx="3">
                  <c:v>7.2</c:v>
                </c:pt>
                <c:pt idx="4">
                  <c:v>7.5</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The hospital and ward Q5. Were you ever prevented from sleeping at night by noise from other patients?</c:v>
                </c:pt>
                <c:pt idx="1">
                  <c:v>Leaving hospital Q46. After leaving hospital, did you get enough support from health or social care services to help you recover or manage your condition?</c:v>
                </c:pt>
                <c:pt idx="2">
                  <c:v>Operations and procedures Q32. Beforehand, how well did hospital staff answer your questions about the operations or procedures?</c:v>
                </c:pt>
                <c:pt idx="3">
                  <c:v>Operations and procedures Q33. Beforehand, how well did hospital staff explain how you might feel after you had the operations or procedures?</c:v>
                </c:pt>
                <c:pt idx="4">
                  <c:v>Operations and procedures Q34. After the operations or procedures, how well did hospital staff explain how the operation or procedure had gone?</c:v>
                </c:pt>
              </c:strCache>
            </c:strRef>
          </c:cat>
          <c:val>
            <c:numRef>
              <c:f>Sheet1!$C$2:$C$6</c:f>
              <c:numCache>
                <c:formatCode>0.0</c:formatCode>
                <c:ptCount val="5"/>
                <c:pt idx="0">
                  <c:v>6</c:v>
                </c:pt>
                <c:pt idx="1">
                  <c:v>6.2</c:v>
                </c:pt>
                <c:pt idx="2">
                  <c:v>8.9</c:v>
                </c:pt>
                <c:pt idx="3">
                  <c:v>7.6</c:v>
                </c:pt>
                <c:pt idx="4">
                  <c:v>7.9</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Sheet1!$B$2:$B$6</c:f>
              <c:numCache>
                <c:formatCode>0.0</c:formatCode>
                <c:ptCount val="5"/>
                <c:pt idx="0">
                  <c:v>9.6999999999999993</c:v>
                </c:pt>
                <c:pt idx="1">
                  <c:v>9.4</c:v>
                </c:pt>
                <c:pt idx="2">
                  <c:v>9.1999999999999993</c:v>
                </c:pt>
                <c:pt idx="3">
                  <c:v>9.1999999999999993</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East Sussex Healthcare NHS Trust</c:v>
                </c:pt>
                <c:pt idx="4">
                  <c:v>Hampshire Hospitals NHS Foundation Trust</c:v>
                </c:pt>
              </c:strCache>
            </c:strRef>
          </c:cat>
          <c:val>
            <c:numRef>
              <c:f>Sheet1!$C$2:$C$6</c:f>
              <c:numCache>
                <c:formatCode>0.0</c:formatCode>
                <c:ptCount val="5"/>
                <c:pt idx="0">
                  <c:v>0.30000000000000071</c:v>
                </c:pt>
                <c:pt idx="1">
                  <c:v>0.59999999999999964</c:v>
                </c:pt>
                <c:pt idx="2">
                  <c:v>0.80000000000000071</c:v>
                </c:pt>
                <c:pt idx="3">
                  <c:v>0.80000000000000071</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Sheet1!$B$2:$B$6</c:f>
              <c:numCache>
                <c:formatCode>0.0</c:formatCode>
                <c:ptCount val="5"/>
                <c:pt idx="0">
                  <c:v>8.6</c:v>
                </c:pt>
                <c:pt idx="1">
                  <c:v>8.6999999999999993</c:v>
                </c:pt>
                <c:pt idx="2">
                  <c:v>8.9</c:v>
                </c:pt>
                <c:pt idx="3">
                  <c:v>8.9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Frimley Health NHS Foundation Trust</c:v>
                </c:pt>
                <c:pt idx="4">
                  <c:v>Ashford and St Peter's Hospitals NHS Foundation Trust</c:v>
                </c:pt>
              </c:strCache>
            </c:strRef>
          </c:cat>
          <c:val>
            <c:numRef>
              <c:f>Sheet1!$C$2:$C$6</c:f>
              <c:numCache>
                <c:formatCode>0.0</c:formatCode>
                <c:ptCount val="5"/>
                <c:pt idx="0">
                  <c:v>1.4000000000000004</c:v>
                </c:pt>
                <c:pt idx="1">
                  <c:v>1.3000000000000007</c:v>
                </c:pt>
                <c:pt idx="2">
                  <c:v>1.0999999999999996</c:v>
                </c:pt>
                <c:pt idx="3">
                  <c:v>1.0999999999999996</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0.23991400000000063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0.22737000000000052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6.3388999999999029E-2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0.66177400000000119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6.3389999999998281E-2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0.22737000000000052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6.7372000000000654E-2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9.1875990000000005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Your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Your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Your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Your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Your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Your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Your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Teaching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Healthcare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East Lancashire Hospitals NHS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Teaching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Your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University Healthcare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8.1807147106761207</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Sheet1!$B$2:$B$6</c:f>
              <c:numCache>
                <c:formatCode>0.0</c:formatCode>
                <c:ptCount val="5"/>
                <c:pt idx="0">
                  <c:v>9.1999999999999993</c:v>
                </c:pt>
                <c:pt idx="1">
                  <c:v>8.4</c:v>
                </c:pt>
                <c:pt idx="2">
                  <c:v>8.3000000000000007</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Royal Berkshire NHS Foundation Trust</c:v>
                </c:pt>
                <c:pt idx="4">
                  <c:v>University Hospital Southampton NHS Foundation Trust</c:v>
                </c:pt>
              </c:strCache>
            </c:strRef>
          </c:cat>
          <c:val>
            <c:numRef>
              <c:f>Sheet1!$C$2:$C$6</c:f>
              <c:numCache>
                <c:formatCode>0.0</c:formatCode>
                <c:ptCount val="5"/>
                <c:pt idx="0">
                  <c:v>0.80000000000000071</c:v>
                </c:pt>
                <c:pt idx="1">
                  <c:v>1.5999999999999996</c:v>
                </c:pt>
                <c:pt idx="2">
                  <c:v>1.6999999999999993</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Sheet1!$B$2:$B$6</c:f>
              <c:numCache>
                <c:formatCode>0.0</c:formatCode>
                <c:ptCount val="5"/>
                <c:pt idx="0">
                  <c:v>7.5</c:v>
                </c:pt>
                <c:pt idx="1">
                  <c:v>7.8</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Isle of Wight NHS Trust</c:v>
                </c:pt>
                <c:pt idx="4">
                  <c:v>University Hospitals Sussex NHS Foundation Trust</c:v>
                </c:pt>
              </c:strCache>
            </c:strRef>
          </c:cat>
          <c:val>
            <c:numRef>
              <c:f>Sheet1!$C$2:$C$6</c:f>
              <c:numCache>
                <c:formatCode>0.0</c:formatCode>
                <c:ptCount val="5"/>
                <c:pt idx="0">
                  <c:v>2.5</c:v>
                </c:pt>
                <c:pt idx="1">
                  <c:v>2.2000000000000002</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0.27044602827429998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8.0659999999999954E-2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0.84207400000000021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8.0659000000000702E-2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0.28931799999999974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0.47028300000000023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8.1807149999999993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Your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Your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Your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Your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Your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Your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Your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Teaching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East Lancashire Hospitals NHS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Healthcare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Teaching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Your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University Healthcare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7.3195094764951696</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Sheet1!$B$2:$B$6</c:f>
              <c:numCache>
                <c:formatCode>0.0</c:formatCode>
                <c:ptCount val="5"/>
                <c:pt idx="0">
                  <c:v>8.8000000000000007</c:v>
                </c:pt>
                <c:pt idx="1">
                  <c:v>7.8</c:v>
                </c:pt>
                <c:pt idx="2">
                  <c:v>7.6</c:v>
                </c:pt>
                <c:pt idx="3">
                  <c:v>7.6</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East Sussex Healthcare NHS Trust</c:v>
                </c:pt>
                <c:pt idx="2">
                  <c:v>Oxford University Hospitals NHS Foundation Trust</c:v>
                </c:pt>
                <c:pt idx="3">
                  <c:v>University Hospital Southampton NHS Foundation Trust</c:v>
                </c:pt>
                <c:pt idx="4">
                  <c:v>Royal Surrey NHS Foundation Trust</c:v>
                </c:pt>
              </c:strCache>
            </c:strRef>
          </c:cat>
          <c:val>
            <c:numRef>
              <c:f>Sheet1!$C$2:$C$6</c:f>
              <c:numCache>
                <c:formatCode>0.0</c:formatCode>
                <c:ptCount val="5"/>
                <c:pt idx="0">
                  <c:v>1.1999999999999993</c:v>
                </c:pt>
                <c:pt idx="1">
                  <c:v>2.2000000000000002</c:v>
                </c:pt>
                <c:pt idx="2">
                  <c:v>2.4000000000000004</c:v>
                </c:pt>
                <c:pt idx="3">
                  <c:v>2.4000000000000004</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Sheet1!$B$2:$B$6</c:f>
              <c:numCache>
                <c:formatCode>0.0</c:formatCode>
                <c:ptCount val="5"/>
                <c:pt idx="0">
                  <c:v>6.3</c:v>
                </c:pt>
                <c:pt idx="1">
                  <c:v>6.3</c:v>
                </c:pt>
                <c:pt idx="2">
                  <c:v>6.4</c:v>
                </c:pt>
                <c:pt idx="3">
                  <c:v>6.5</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Kent Hospitals University NHS Foundation Trust</c:v>
                </c:pt>
                <c:pt idx="1">
                  <c:v>Dartford and Gravesham NHS Trust</c:v>
                </c:pt>
                <c:pt idx="2">
                  <c:v>University Hospitals Sussex NHS Foundation Trust</c:v>
                </c:pt>
                <c:pt idx="3">
                  <c:v>Isle of Wight NHS Trust</c:v>
                </c:pt>
                <c:pt idx="4">
                  <c:v>Buckinghamshire Healthcare NHS Trust</c:v>
                </c:pt>
              </c:strCache>
            </c:strRef>
          </c:cat>
          <c:val>
            <c:numRef>
              <c:f>Sheet1!$C$2:$C$6</c:f>
              <c:numCache>
                <c:formatCode>0.0</c:formatCode>
                <c:ptCount val="5"/>
                <c:pt idx="0">
                  <c:v>3.7</c:v>
                </c:pt>
                <c:pt idx="1">
                  <c:v>3.7</c:v>
                </c:pt>
                <c:pt idx="2">
                  <c:v>3.5999999999999996</c:v>
                </c:pt>
                <c:pt idx="3">
                  <c:v>3.5</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0.49659244194090046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0.16533299999999951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1.7260580000000001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0.75836699999999979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0.7970000000000006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6.9722790000000003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0.59999999999999964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6.0934233409458001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0.38211565905420031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0.16458799999999929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1.7182729999999999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0.75494699999999959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6.3887000000001137E-2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7.6667389999999997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Your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Your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Your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Your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Your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Your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Your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Healthcare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Teaching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East Lancashire Hospitals NHS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Your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Teaching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University Healthcare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7.7231558617012999</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Sheet1!$B$2:$B$6</c:f>
              <c:numCache>
                <c:formatCode>0.0</c:formatCode>
                <c:ptCount val="5"/>
                <c:pt idx="0">
                  <c:v>7.9</c:v>
                </c:pt>
                <c:pt idx="1">
                  <c:v>7.7</c:v>
                </c:pt>
                <c:pt idx="2">
                  <c:v>7.7</c:v>
                </c:pt>
                <c:pt idx="3">
                  <c:v>7.7</c:v>
                </c:pt>
                <c:pt idx="4">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East Sussex Healthcare NHS Trust</c:v>
                </c:pt>
                <c:pt idx="1">
                  <c:v>Royal Surrey NHS Foundation Trust</c:v>
                </c:pt>
                <c:pt idx="2">
                  <c:v>Royal Berkshire NHS Foundation Trust</c:v>
                </c:pt>
                <c:pt idx="3">
                  <c:v>Maidstone and Tunbridge Wells NHS Trust</c:v>
                </c:pt>
                <c:pt idx="4">
                  <c:v>Surrey and Sussex Healthcare NHS Trust</c:v>
                </c:pt>
              </c:strCache>
            </c:strRef>
          </c:cat>
          <c:val>
            <c:numRef>
              <c:f>Sheet1!$C$2:$C$6</c:f>
              <c:numCache>
                <c:formatCode>0.0</c:formatCode>
                <c:ptCount val="5"/>
                <c:pt idx="0">
                  <c:v>2.0999999999999996</c:v>
                </c:pt>
                <c:pt idx="1">
                  <c:v>2.2999999999999998</c:v>
                </c:pt>
                <c:pt idx="2">
                  <c:v>2.2999999999999998</c:v>
                </c:pt>
                <c:pt idx="3">
                  <c:v>2.2999999999999998</c:v>
                </c:pt>
                <c:pt idx="4">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4.7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5.3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Sheet1!$B$2:$B$6</c:f>
              <c:numCache>
                <c:formatCode>0.0</c:formatCode>
                <c:ptCount val="5"/>
                <c:pt idx="0">
                  <c:v>7.1</c:v>
                </c:pt>
                <c:pt idx="1">
                  <c:v>7.1</c:v>
                </c:pt>
                <c:pt idx="2">
                  <c:v>7.4</c:v>
                </c:pt>
                <c:pt idx="3">
                  <c:v>7.5</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Portsmouth Hospitals University NHS Trust</c:v>
                </c:pt>
                <c:pt idx="3">
                  <c:v>East Kent Hospitals University NHS Foundation Trust</c:v>
                </c:pt>
                <c:pt idx="4">
                  <c:v>Frimley Health NHS Foundation Trust</c:v>
                </c:pt>
              </c:strCache>
            </c:strRef>
          </c:cat>
          <c:val>
            <c:numRef>
              <c:f>Sheet1!$C$2:$C$6</c:f>
              <c:numCache>
                <c:formatCode>0.0</c:formatCode>
                <c:ptCount val="5"/>
                <c:pt idx="0">
                  <c:v>2.9000000000000004</c:v>
                </c:pt>
                <c:pt idx="1">
                  <c:v>2.9000000000000004</c:v>
                </c:pt>
                <c:pt idx="2">
                  <c:v>2.5999999999999996</c:v>
                </c:pt>
                <c:pt idx="3">
                  <c:v>2.5</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5.7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4.3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91.966200000000001</c:v>
                </c:pt>
                <c:pt idx="1">
                  <c:v>0.84570000000000001</c:v>
                </c:pt>
                <c:pt idx="2">
                  <c:v>3.1711999999999998</c:v>
                </c:pt>
                <c:pt idx="3">
                  <c:v>1.9027000000000001</c:v>
                </c:pt>
                <c:pt idx="4">
                  <c:v>0.42280000000000001</c:v>
                </c:pt>
                <c:pt idx="5">
                  <c:v>1.6913</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0.13125300000000006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0.43826099999999979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0.12218299999999971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1.275582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0.56044499999999964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0.5447330000000008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8.1327160000000003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0.80000000000000071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Sheet1!$D$2:$D$10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Sheet1!$E$2:$E$10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Sheet1!$F$2:$F$10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Sheet1!$G$2:$G$10</c:f>
              <c:numCache>
                <c:formatCode>0.0;;</c:formatCode>
                <c:ptCount val="1"/>
                <c:pt idx="0">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Sheet1!$H$2:$H$10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Sheet1!$I$2:$I$10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1"/>
                <c:pt idx="0">
                  <c:v>Site #1</c:v>
                </c:pt>
              </c:strCache>
            </c:strRef>
          </c:cat>
          <c:val>
            <c:numRef>
              <c:f>Sheet1!$J$2:$J$10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1"/>
                <c:pt idx="0">
                  <c:v>Site #1</c:v>
                </c:pt>
              </c:strCache>
            </c:strRef>
          </c:cat>
          <c:val>
            <c:numRef>
              <c:f>Sheet1!$K$2:$K$10</c:f>
              <c:numCache>
                <c:formatCode>0.0;;</c:formatCode>
                <c:ptCount val="1"/>
                <c:pt idx="0">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1"/>
                <c:pt idx="0">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1.0500097101900252E-2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0.19068699999999961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1.9907490000000001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0.87466400000000011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1.6076969999999999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5.2611309999999998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0.13730799999999999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0.29713000000000012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8.2838000000000633E-2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0.86481399999999908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0.37996799999999986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0.53368700000000047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8.3573369999999993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6.6069999999998075E-3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0.3176129999999997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8.8548000000000293E-2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0.92442899999999995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0.40616099999999911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0.36438100000000162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7.8605669999999996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0.48625309375560022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0.1527219999999998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1.5944019999999997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0.70052300000000045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0.83782199999999918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6.9608610000000004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7.2794000000000025E-2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0.23716300000000068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6.6118999999998707E-2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0.6902740000000005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6.6119999999999735E-2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0.23716200000000143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0.13609499999999919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9.0691000000000006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0.25803602279209947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0.10427300000000006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1.0885929999999995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0.10427300000000095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0.37401599999999924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0.23368900000000004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8.3449019999999994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0.22418236853579998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9.6374000000000848E-2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1.0061330000000002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9.6373999999999072E-2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0.34568400000000032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0.41788799999999959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8.4275629999999992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22.601299999999998</c:v>
                </c:pt>
                <c:pt idx="1">
                  <c:v>0.4264</c:v>
                </c:pt>
                <c:pt idx="2">
                  <c:v>71.002099999999999</c:v>
                </c:pt>
                <c:pt idx="3">
                  <c:v>1.4924999999999999</c:v>
                </c:pt>
                <c:pt idx="4">
                  <c:v>0.4264</c:v>
                </c:pt>
                <c:pt idx="5">
                  <c:v>0.63970000000000005</c:v>
                </c:pt>
                <c:pt idx="6">
                  <c:v>0.4264</c:v>
                </c:pt>
                <c:pt idx="7">
                  <c:v>1.2793000000000001</c:v>
                </c:pt>
                <c:pt idx="8">
                  <c:v>1.7058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0.47617499999999957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0.4115479999999998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0.11473600000000062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1.1978330000000001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0.11473599999999884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0.4115479999999998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0.30051100000000019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8.0807059999999993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0.34613396031469978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0.11419099999999993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1.1921330000000001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0.11419099999999993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0.40959000000000056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0.68626100000000001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6.6204049999999999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0.37429200992980061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0.14255399999999963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1.4882399999999993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0.14255400000000051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0.51132499999999936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0.44802600000000048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7.926323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0.40299253586259987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0.19058600000000059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1.9896899999999995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0.19058600000000059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0.68361299999999936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0.89044200000000107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5.9607659999999996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0.29673499999999997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0.18660799999999966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5.2025000000000432E-2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0.5431329999999992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5.2025000000000432E-2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0.18660799999999966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4.7589999999999577E-2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9.3986499999999999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0.78910000000000002</c:v>
                </c:pt>
                <c:pt idx="1">
                  <c:v>0.21089999999999998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0.78910000000000002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Your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Your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Your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Your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Your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Your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Your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Teaching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East Lancashire Hospitals NHS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Your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Healthcare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Teaching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University Healthcare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8.6537463139152209</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Sheet1!$B$2:$B$6</c:f>
              <c:numCache>
                <c:formatCode>0.0</c:formatCode>
                <c:ptCount val="5"/>
                <c:pt idx="0">
                  <c:v>9.4</c:v>
                </c:pt>
                <c:pt idx="1">
                  <c:v>9.1</c:v>
                </c:pt>
                <c:pt idx="2">
                  <c:v>9</c:v>
                </c:pt>
                <c:pt idx="3">
                  <c:v>8.9</c:v>
                </c:pt>
                <c:pt idx="4">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Oxford University Hospitals NHS Foundation Trust</c:v>
                </c:pt>
                <c:pt idx="3">
                  <c:v>Buckinghamshire Healthcare NHS Trust</c:v>
                </c:pt>
                <c:pt idx="4">
                  <c:v>Royal Berkshire NHS Foundation Trust</c:v>
                </c:pt>
              </c:strCache>
            </c:strRef>
          </c:cat>
          <c:val>
            <c:numRef>
              <c:f>Sheet1!$C$2:$C$6</c:f>
              <c:numCache>
                <c:formatCode>0.0</c:formatCode>
                <c:ptCount val="5"/>
                <c:pt idx="0">
                  <c:v>0.59999999999999964</c:v>
                </c:pt>
                <c:pt idx="1">
                  <c:v>0.90000000000000036</c:v>
                </c:pt>
                <c:pt idx="2">
                  <c:v>1</c:v>
                </c:pt>
                <c:pt idx="3">
                  <c:v>1.0999999999999996</c:v>
                </c:pt>
                <c:pt idx="4">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Sheet1!$B$2:$B$6</c:f>
              <c:numCache>
                <c:formatCode>0.0</c:formatCode>
                <c:ptCount val="5"/>
                <c:pt idx="0">
                  <c:v>8.4</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Isle of Wight NHS Trust</c:v>
                </c:pt>
                <c:pt idx="3">
                  <c:v>East Kent Hospitals University NHS Foundation Trust</c:v>
                </c:pt>
                <c:pt idx="4">
                  <c:v>Frimley Health NHS Foundation Trust</c:v>
                </c:pt>
              </c:strCache>
            </c:strRef>
          </c:cat>
          <c:val>
            <c:numRef>
              <c:f>Sheet1!$C$2:$C$6</c:f>
              <c:numCache>
                <c:formatCode>0.0</c:formatCode>
                <c:ptCount val="5"/>
                <c:pt idx="0">
                  <c:v>1.5999999999999996</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0.1107680000000002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0.24356000000000044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6.7902999999999381E-2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0.7088959999999993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6.7903000000001157E-2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0.24355999999999867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0.19947900000000018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8.5567569999999993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0.19973717147079917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5.7159000000000404E-2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0.59672899999999984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5.7159000000000404E-2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0.20502299999999885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0.16340100000000035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9.0783090000000009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0.1727802358750008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8.0343999999998417E-2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0.83878200000000014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8.0345000000001221E-2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0.28818599999999961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0.10756100000000046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8.326174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0.21190000000000001</c:v>
                </c:pt>
                <c:pt idx="1">
                  <c:v>50.847499999999997</c:v>
                </c:pt>
                <c:pt idx="2">
                  <c:v>48.7288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Your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Your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Your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Your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Your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Your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Your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Healthcare NHS Foundation Trust</c:v>
                </c:pt>
                <c:pt idx="11">
                  <c:v>Dartford and Gravesham NHS Trust</c:v>
                </c:pt>
                <c:pt idx="12">
                  <c:v>Barts Health NHS Trust</c:v>
                </c:pt>
                <c:pt idx="13">
                  <c:v>West Hertfordshire Teaching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East Lancashire Hospitals NHS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Your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Teaching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University Healthcare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8.4588564713151797</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Sheet1!$B$2:$B$6</c:f>
              <c:numCache>
                <c:formatCode>0.0</c:formatCode>
                <c:ptCount val="5"/>
                <c:pt idx="0">
                  <c:v>9.5</c:v>
                </c:pt>
                <c:pt idx="1">
                  <c:v>8.6999999999999993</c:v>
                </c:pt>
                <c:pt idx="2">
                  <c:v>8.6</c:v>
                </c:pt>
                <c:pt idx="3">
                  <c:v>8.6</c:v>
                </c:pt>
                <c:pt idx="4">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Royal Surrey NHS Foundation Trust</c:v>
                </c:pt>
                <c:pt idx="2">
                  <c:v>Hampshire Hospitals NHS Foundation Trust</c:v>
                </c:pt>
                <c:pt idx="3">
                  <c:v>Oxford University Hospitals NHS Foundation Trust</c:v>
                </c:pt>
                <c:pt idx="4">
                  <c:v>Buckinghamshire Healthcare NHS Trust</c:v>
                </c:pt>
              </c:strCache>
            </c:strRef>
          </c:cat>
          <c:val>
            <c:numRef>
              <c:f>Sheet1!$C$2:$C$6</c:f>
              <c:numCache>
                <c:formatCode>0.0</c:formatCode>
                <c:ptCount val="5"/>
                <c:pt idx="0">
                  <c:v>0.5</c:v>
                </c:pt>
                <c:pt idx="1">
                  <c:v>1.3000000000000007</c:v>
                </c:pt>
                <c:pt idx="2">
                  <c:v>1.4000000000000004</c:v>
                </c:pt>
                <c:pt idx="3">
                  <c:v>1.4000000000000004</c:v>
                </c:pt>
                <c:pt idx="4">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Sheet1!$B$2:$B$6</c:f>
              <c:numCache>
                <c:formatCode>0.0</c:formatCode>
                <c:ptCount val="5"/>
                <c:pt idx="0">
                  <c:v>7.8</c:v>
                </c:pt>
                <c:pt idx="1">
                  <c:v>8</c:v>
                </c:pt>
                <c:pt idx="2">
                  <c:v>8.1999999999999993</c:v>
                </c:pt>
                <c:pt idx="3">
                  <c:v>8.1999999999999993</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Medway NHS Foundation Trust</c:v>
                </c:pt>
                <c:pt idx="1">
                  <c:v>Dartford and Gravesham NHS Trust</c:v>
                </c:pt>
                <c:pt idx="2">
                  <c:v>East Kent Hospitals University NHS Foundation Trust</c:v>
                </c:pt>
                <c:pt idx="3">
                  <c:v>Portsmouth Hospitals University NHS Trust</c:v>
                </c:pt>
                <c:pt idx="4">
                  <c:v>Frimley Health NHS Foundation Trust</c:v>
                </c:pt>
              </c:strCache>
            </c:strRef>
          </c:cat>
          <c:val>
            <c:numRef>
              <c:f>Sheet1!$C$2:$C$6</c:f>
              <c:numCache>
                <c:formatCode>0.0</c:formatCode>
                <c:ptCount val="5"/>
                <c:pt idx="0">
                  <c:v>2.2000000000000002</c:v>
                </c:pt>
                <c:pt idx="1">
                  <c:v>2</c:v>
                </c:pt>
                <c:pt idx="2">
                  <c:v>1.8000000000000007</c:v>
                </c:pt>
                <c:pt idx="3">
                  <c:v>1.8000000000000007</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0.16138100000000044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0.26948299999999925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7.5130000000001473E-2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0.78434599999999932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7.5129000000000445E-2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0.26948400000000028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0.21475099999999969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8.8649190000000004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4.2607999999999535E-2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0.24624600000000108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6.8652000000000157E-2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0.71671499999999888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6.8652000000000157E-2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0.24493803551539983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8.9799760000000006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0.1020310000000002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0.29816800000000043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8.3126999999999285E-2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0.86783699999999975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8.3127000000001061E-2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0.29816899999999968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7.256100000000032E-2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8.5616950000000003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0.45095599999999969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0.35262599999999988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9.8309000000000424E-2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1.026338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9.8308999999999536E-2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0.35262700000000091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0.75893199999999972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7.4288369999999997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Your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Your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Your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Your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Your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Your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Your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Teaching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Healthcare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Your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East Lancashire Hospitals NHS Trust</c:v>
                </c:pt>
                <c:pt idx="90">
                  <c:v>Buckinghamshire Healthcare NHS Trust</c:v>
                </c:pt>
                <c:pt idx="91">
                  <c:v>South Tyneside and Sunderland NHS Foundation Trust</c:v>
                </c:pt>
                <c:pt idx="92">
                  <c:v>Warrington and Halton Teaching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University Healthcare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7.9463623388107703</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Sheet1!$B$2:$B$6</c:f>
              <c:numCache>
                <c:formatCode>0.0</c:formatCode>
                <c:ptCount val="5"/>
                <c:pt idx="0">
                  <c:v>9.1</c:v>
                </c:pt>
                <c:pt idx="1">
                  <c:v>8.1999999999999993</c:v>
                </c:pt>
                <c:pt idx="2">
                  <c:v>8.1</c:v>
                </c:pt>
                <c:pt idx="3">
                  <c:v>8.1</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Oxford University Hospitals NHS Foundation Trust</c:v>
                </c:pt>
                <c:pt idx="2">
                  <c:v>Maidstone and Tunbridge Wells NHS Trust</c:v>
                </c:pt>
                <c:pt idx="3">
                  <c:v>Royal Surrey NHS Foundation Trust</c:v>
                </c:pt>
                <c:pt idx="4">
                  <c:v>Buckinghamshire Healthcare NHS Trust</c:v>
                </c:pt>
              </c:strCache>
            </c:strRef>
          </c:cat>
          <c:val>
            <c:numRef>
              <c:f>Sheet1!$C$2:$C$6</c:f>
              <c:numCache>
                <c:formatCode>0.0</c:formatCode>
                <c:ptCount val="5"/>
                <c:pt idx="0">
                  <c:v>0.90000000000000036</c:v>
                </c:pt>
                <c:pt idx="1">
                  <c:v>1.8000000000000007</c:v>
                </c:pt>
                <c:pt idx="2">
                  <c:v>1.9000000000000004</c:v>
                </c:pt>
                <c:pt idx="3">
                  <c:v>1.9000000000000004</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Sheet1!$B$2:$B$6</c:f>
              <c:numCache>
                <c:formatCode>0.0</c:formatCode>
                <c:ptCount val="5"/>
                <c:pt idx="0">
                  <c:v>7.6</c:v>
                </c:pt>
                <c:pt idx="1">
                  <c:v>7.6</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Dartford and Gravesham NHS Trust</c:v>
                </c:pt>
                <c:pt idx="1">
                  <c:v>Medway NHS Foundation Trust</c:v>
                </c:pt>
                <c:pt idx="2">
                  <c:v>East Kent Hospitals University NHS Foundation Trust</c:v>
                </c:pt>
                <c:pt idx="3">
                  <c:v>Ashford and St Peter's Hospitals NHS Foundation Trust</c:v>
                </c:pt>
                <c:pt idx="4">
                  <c:v>Portsmouth Hospitals University NHS Trust</c:v>
                </c:pt>
              </c:strCache>
            </c:strRef>
          </c:cat>
          <c:val>
            <c:numRef>
              <c:f>Sheet1!$C$2:$C$6</c:f>
              <c:numCache>
                <c:formatCode>0.0</c:formatCode>
                <c:ptCount val="5"/>
                <c:pt idx="0">
                  <c:v>2.4000000000000004</c:v>
                </c:pt>
                <c:pt idx="1">
                  <c:v>2.4000000000000004</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0.37456699999999987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0.30064599999999952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8.3817000000000697E-2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0.87504499999999918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8.3818000000000836E-2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0.30064499999999938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0.19533000000000023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7.8027819999999997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0.17188470072940021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9.2303000000000246E-2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0.96362199999999998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9.2302000000000106E-2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0.3310789999999999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0.57864200000000032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6.73353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0.1242334676037995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6.4307000000001224E-2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0.67135299999999987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6.4306999999999448E-2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0.23066200000000059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0.2644599999999997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8.7289100000000008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0.15798599999999929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0.38720700000000008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0.10795000000000066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1.1269850000000003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0.10794999999999888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0.38720700000000008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0.5420259999999999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7.7433560000000003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0.13298502761540032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0.14707399999999993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1.535425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0.14707399999999993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0.5275369999999997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1.5674030000000005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5.9254980000000002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5.0739999999999998</c:v>
                </c:pt>
                <c:pt idx="1">
                  <c:v>8.2452000000000005</c:v>
                </c:pt>
                <c:pt idx="2">
                  <c:v>19.873200000000001</c:v>
                </c:pt>
                <c:pt idx="3">
                  <c:v>66.807599999999994</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0.11308416872100047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4.0570000000000661E-2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0.42355300000000007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4.0570999999999913E-2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0.14552299999999896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0.13746300000000033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9.4149650000000005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0.21223300000000123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0.20652699999999946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5.7579000000000491E-2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0.60110899999999923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5.7579000000000491E-2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0.20652699999999946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0.20177699999999987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8.9356000000000009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0.25803397606459999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8.8152000000000008E-2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0.92029800000000073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8.815199999999912E-2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0.31619300000000017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0.43231199999999959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8.2862600000000004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Your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Your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Your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Your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Your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Your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Your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Teaching Hospitals NHS Trust</c:v>
                </c:pt>
                <c:pt idx="3">
                  <c:v>Your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East Lancashire Hospitals NHS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Healthcare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University Healthcare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Teaching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7.68075346005869</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Sheet1!$B$2:$B$6</c:f>
              <c:numCache>
                <c:formatCode>0.0</c:formatCode>
                <c:ptCount val="5"/>
                <c:pt idx="0">
                  <c:v>8.6999999999999993</c:v>
                </c:pt>
                <c:pt idx="1">
                  <c:v>8.3000000000000007</c:v>
                </c:pt>
                <c:pt idx="2">
                  <c:v>8.3000000000000007</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Queen Victoria Hospital NHS Foundation Trust</c:v>
                </c:pt>
                <c:pt idx="1">
                  <c:v>Portsmouth Hospitals University NHS Trust</c:v>
                </c:pt>
                <c:pt idx="2">
                  <c:v>Buckinghamshire Healthcare NHS Trust</c:v>
                </c:pt>
                <c:pt idx="3">
                  <c:v>Maidstone and Tunbridge Wells NHS Trust</c:v>
                </c:pt>
                <c:pt idx="4">
                  <c:v>Hampshire Hospitals NHS Foundation Trust</c:v>
                </c:pt>
              </c:strCache>
            </c:strRef>
          </c:cat>
          <c:val>
            <c:numRef>
              <c:f>Sheet1!$C$2:$C$6</c:f>
              <c:numCache>
                <c:formatCode>0.0</c:formatCode>
                <c:ptCount val="5"/>
                <c:pt idx="0">
                  <c:v>1.3000000000000007</c:v>
                </c:pt>
                <c:pt idx="1">
                  <c:v>1.6999999999999993</c:v>
                </c:pt>
                <c:pt idx="2">
                  <c:v>1.6999999999999993</c:v>
                </c:pt>
                <c:pt idx="3">
                  <c:v>1.6999999999999993</c:v>
                </c:pt>
                <c:pt idx="4">
                  <c:v>1.6999999999999993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Sheet1!$B$2:$B$6</c:f>
              <c:numCache>
                <c:formatCode>0.0</c:formatCode>
                <c:ptCount val="5"/>
                <c:pt idx="0">
                  <c:v>7.7</c:v>
                </c:pt>
                <c:pt idx="1">
                  <c:v>7.7</c:v>
                </c:pt>
                <c:pt idx="2">
                  <c:v>7.8</c:v>
                </c:pt>
                <c:pt idx="3">
                  <c:v>7.9</c:v>
                </c:pt>
                <c:pt idx="4">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Surrey and Sussex Healthcare NHS Trust</c:v>
                </c:pt>
                <c:pt idx="1">
                  <c:v>Dartford and Gravesham NHS Trust</c:v>
                </c:pt>
                <c:pt idx="2">
                  <c:v>Ashford and St Peter's Hospitals NHS Foundation Trust</c:v>
                </c:pt>
                <c:pt idx="3">
                  <c:v>Royal Berkshire NHS Foundation Trust</c:v>
                </c:pt>
                <c:pt idx="4">
                  <c:v>Frimley Health NHS Foundation Trust</c:v>
                </c:pt>
              </c:strCache>
            </c:strRef>
          </c:cat>
          <c:val>
            <c:numRef>
              <c:f>Sheet1!$C$2:$C$6</c:f>
              <c:numCache>
                <c:formatCode>0.0</c:formatCode>
                <c:ptCount val="5"/>
                <c:pt idx="0">
                  <c:v>2.2999999999999998</c:v>
                </c:pt>
                <c:pt idx="1">
                  <c:v>2.2999999999999998</c:v>
                </c:pt>
                <c:pt idx="2">
                  <c:v>2.2000000000000002</c:v>
                </c:pt>
                <c:pt idx="3">
                  <c:v>2.0999999999999996</c:v>
                </c:pt>
                <c:pt idx="4">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8.2180739019225992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0.19149909807740073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8.0548000000000286E-2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0.84090699999999963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8.0548000000000286E-2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0.2388613064744991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8.3662989999999997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0.32690000000000019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0.33688299999999938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9.3921000000000809E-2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0.98051699999999897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9.3920999999999921E-2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0.33688300000000027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0.20879300000000001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7.1896469999999999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0.27282280768989953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9.947499999999998E-2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1.0385059999999999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9.9476000000001008E-2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0.35680699999999987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0.3264099999999992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7.4863140000000001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Your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Your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Your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Your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Your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Your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Your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Teaching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Healthcare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Your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East Lancashire Hospitals NHS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Teaching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University Healthcare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7.0867695854352704</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RTP | Surrey and Sussex Healthcare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RTP | Surrey and Sussex Healthcare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RTP | Surrey and Sussex Healthcare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Surrey and Sussex Healthcare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630698228"/>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645575994"/>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 Did you get help from staff to keep in touch with your family and friends?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staff?</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Q9. Did you get enough help from staff to wash or keep yourself clean?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356912300"/>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9096471"/>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3274513301"/>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Q5. Were you ever prevented from sleeping at night by noise from other patients?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Q46. After leaving hospital, did you get enough support from health or social care services to help you recover or manage your condition?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Q32. Beforehand, how well did hospital staff answer your questions about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Q33. Beforehand, how well did hospital staff explain how you might feel after you had the operations or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019930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28644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7984866"/>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3428667770"/>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7.3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14118291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9089806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203607897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46427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256484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2903625642"/>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099414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1940558095"/>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797491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683608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283251408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2545791799"/>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0462861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271909103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7438358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82263721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118037879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21882700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446564039"/>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170800225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2101133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87077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2633963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102327037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112786937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405832603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13169597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3745381244"/>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71349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359501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71268366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87710824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3693279756"/>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2182535445"/>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56890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436868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252378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2897824"/>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404457969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1172753358"/>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8.7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69227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11335534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83406914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302177104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18346983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3873374891"/>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473336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0446788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388946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8820179"/>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42522174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2648507904"/>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5456213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49769384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1868054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318542024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237291791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92161638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087166518"/>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428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3498536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8837848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989446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4643598"/>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243369210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932436086"/>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7.9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628621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4264402049"/>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4126780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171734543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58474073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304144522"/>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3368412181"/>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2699841960"/>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27341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46728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4450706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4081530069"/>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420946080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3851469249"/>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495861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97352360"/>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67281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02945727"/>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677805356"/>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312352226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7.7 (Somewhat worse)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2995946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2364675867"/>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8429526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283933302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775810938"/>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632289944"/>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Worse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F1BE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810996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976607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25107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3257530"/>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360786477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3676172338"/>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2637109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102594231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15083289"/>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194505668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314478305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407800018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322209880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3121247883"/>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176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613739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4752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3134656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243034899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950282600"/>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298667733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3390413502"/>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332363967"/>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415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04484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028055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549372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845323211"/>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436912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82105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7830026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6598324"/>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1363215860"/>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4009120826"/>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631069791"/>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87612656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3427217"/>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7832743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757353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2911332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265157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583692"/>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933105447"/>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4014462505"/>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414770007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220763379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1185128"/>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560456042"/>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02127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1991393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21021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7456892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185612392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888440654"/>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8.2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3994166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84309634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9747134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145280440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97835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023750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745513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8592044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72730638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393137359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(81)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29398386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9800867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28346452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(439)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3981270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35864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88701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367278278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2880587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9339422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(291)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75886814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045794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190157387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26768580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453632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19838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57470156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29512613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215311913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25836834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7759171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28016236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347824976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(426)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33975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03164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6613513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40236251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21629592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(109)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397079053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4044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21275108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61721964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108308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729670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2335399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26196193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27186274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(310)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60252687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997769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184747343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36902559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(273)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0772528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350653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27080920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146231481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16964631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(228)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105657434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86535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322567812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282022919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103681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6730053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46376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149415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19491324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79418705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90823719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(102)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228741734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54981127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330247781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(186)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34574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46660270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621554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410539977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(438)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315048178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236099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13407137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0387374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(423)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0552690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846416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27230420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8948723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6743942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(464)</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1668010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003548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187036943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20954790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(457)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625592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780228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256806567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62855586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398094010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(428)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37297191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371979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31209371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7145223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(462)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44089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580915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33338942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6635200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30339861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(456)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428641379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66998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98314646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30351023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(461)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293522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621601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3367938405"/>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277008005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31623142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(403)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1138480403"/>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132810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13815386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8859902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5699921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535260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35176828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26024374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11286910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(452)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41208023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03081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147218165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282675136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(389)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098687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1195175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19667338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245966445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22450948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(416)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285067945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093175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34435161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226124936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(459)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140838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167040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156099916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49301137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32429440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(355)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2418408183"/>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633735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216297118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156714149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(419)</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529566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60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17574690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240300242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218063614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(193)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1313898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89336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256228654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389659845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(210)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737150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834417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29142700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131653972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10818388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(211)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324612638"/>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50883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69331572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382656673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(458)</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2129712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31441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3701477398"/>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262879801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142362910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(351)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183741715"/>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567969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130038569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174436806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(176)</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3870816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958049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226784865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384665488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31897238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(463)</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302790242"/>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3788436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3840579015"/>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35637263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6240998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4405637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499188334"/>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112137297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99747674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(337)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2821204531"/>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953806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2683016813"/>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07267460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(360)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01583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552488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111764284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01747965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59148176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(411)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395376477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3484055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97284890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139658839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(415)</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867543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671468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3165079820"/>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405064614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35931901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(231)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1749726830"/>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277632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422094581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32435667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(231)</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115598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9542512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279549882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335882205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13475827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(387)</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95518337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46596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88717448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93321641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(472)</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675537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561596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4965992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6577016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157071381"/>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1546379005"/>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5459676">
                  <a:extLst>
                    <a:ext uri="{9D8B030D-6E8A-4147-A177-3AD203B41FA5}">
                      <a16:colId xmlns:a16="http://schemas.microsoft.com/office/drawing/2014/main" val="1488457682"/>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EAST SURREY HOSPITAL (470)</a:t>
                      </a:r>
                      <a:endParaRPr lang="en-GB" sz="700" dirty="0">
                        <a:latin typeface="Arial" panose="020B0604020202020204" pitchFamily="34" charset="0"/>
                        <a:cs typeface="Arial" panose="020B0604020202020204" pitchFamily="34" charset="0"/>
                      </a:endParaRPr>
                    </a:p>
                  </a:txBody>
                  <a:tcPr marL="36000" marR="36000">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6894072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778435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39301601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5546851"/>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81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2696776619"/>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8622308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96429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104422514"/>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5.3</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396752958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257907792"/>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95147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5300482"/>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28903901"/>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428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192772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261096944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426762675"/>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6.7▼</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8.9</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3622800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856582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355975209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898566769"/>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1BE48"/>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903706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033183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205404381"/>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1917169516"/>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7.2</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176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463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415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5.7</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85751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9708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59651323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667985899"/>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3133689711"/>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2341995255"/>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682473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35170458"/>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47324134"/>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6486961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8095432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58659915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Q32. Beforehand, how well did hospital staff answer your questions about the operations or procedures?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30965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366302264"/>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4180701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390643751"/>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529086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026628071"/>
              </p:ext>
            </p:extLst>
          </p:nvPr>
        </p:nvGraphicFramePr>
        <p:xfrm>
          <a:off x="469068" y="1548000"/>
          <a:ext cx="11253864" cy="262363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Q39. Before you left hospital, were you given any information about what you should or should not do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Q44. Did hospital staff discuss with you whether you may need any further health or social care services after leaving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Q24. To what extent did staff looking after you involve you in decisions about your care and treatment?</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Q32. Beforehand, how well did hospital staff answer your questions about the operations or procedures?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Q20. Did you have confidence and trust in the nurses treating you?</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40686591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78487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Surrey and Sussex Healthcare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3205155874"/>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Help with eating: patients being given enough help from staff to eat meals, if needed
Keeping in touch: patients getting help from staff to keep in touch with family and friends during their stay in hospital
Taking medication: patients being able to take medication they brought to hospital when needed
Noise from staff: patients not being bothered by noise at night from staff
Help to wash and keep clean: patients getting enough help to wash and keep clean</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1637436041"/>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Noise from other patients: patients not being bothered by noise at night from other patients
Support from health or social care services: patients being given enough support from health or social care services to help them recover or manage their condition after leaving hospital
Answers to questions: hospital staff answering patients' questions before the operation or procedure
Expectations after the operation or procedure: patients being given an explanation from staff, before their operation or procedure, of how they might feel afterwards
After the operation or procedure: patients being given an explanation from staff of how their operation or procedure went</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Surrey and Sussex Healthcare NHS Trust who had attended in late 2021. Responses were received from 473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8015221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28479730"/>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473</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407308545"/>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83%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139497"/>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309532851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17%</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93731"/>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39%</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3551018483"/>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43%</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1955586842"/>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517041920"/>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1946067260"/>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843323902"/>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2562630833"/>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&lt;0.5%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07111888"/>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03012968"/>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84159040"/>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3201865349"/>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564756448"/>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19333</TotalTime>
  <Words>16029</Words>
  <Application>Microsoft Office PowerPoint</Application>
  <PresentationFormat>Widescreen</PresentationFormat>
  <Paragraphs>2243</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Surrey and Sussex Healthcare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Laura Dale</cp:lastModifiedBy>
  <cp:revision>846</cp:revision>
  <dcterms:created xsi:type="dcterms:W3CDTF">2021-03-04T09:52:26Z</dcterms:created>
  <dcterms:modified xsi:type="dcterms:W3CDTF">2022-09-30T11:27:01Z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